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5"/>
  </p:notesMasterIdLst>
  <p:handoutMasterIdLst>
    <p:handoutMasterId r:id="rId66"/>
  </p:handoutMasterIdLst>
  <p:sldIdLst>
    <p:sldId id="707" r:id="rId2"/>
    <p:sldId id="619" r:id="rId3"/>
    <p:sldId id="630" r:id="rId4"/>
    <p:sldId id="714" r:id="rId5"/>
    <p:sldId id="717" r:id="rId6"/>
    <p:sldId id="718" r:id="rId7"/>
    <p:sldId id="720" r:id="rId8"/>
    <p:sldId id="773" r:id="rId9"/>
    <p:sldId id="774" r:id="rId10"/>
    <p:sldId id="775" r:id="rId11"/>
    <p:sldId id="776" r:id="rId12"/>
    <p:sldId id="777" r:id="rId13"/>
    <p:sldId id="778" r:id="rId14"/>
    <p:sldId id="780" r:id="rId15"/>
    <p:sldId id="781" r:id="rId16"/>
    <p:sldId id="782" r:id="rId17"/>
    <p:sldId id="783" r:id="rId18"/>
    <p:sldId id="784" r:id="rId19"/>
    <p:sldId id="732" r:id="rId20"/>
    <p:sldId id="733" r:id="rId21"/>
    <p:sldId id="734" r:id="rId22"/>
    <p:sldId id="785" r:id="rId23"/>
    <p:sldId id="786" r:id="rId24"/>
    <p:sldId id="787" r:id="rId25"/>
    <p:sldId id="738" r:id="rId26"/>
    <p:sldId id="788" r:id="rId27"/>
    <p:sldId id="739" r:id="rId28"/>
    <p:sldId id="740" r:id="rId29"/>
    <p:sldId id="741" r:id="rId30"/>
    <p:sldId id="742" r:id="rId31"/>
    <p:sldId id="743" r:id="rId32"/>
    <p:sldId id="789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90" r:id="rId50"/>
    <p:sldId id="762" r:id="rId51"/>
    <p:sldId id="763" r:id="rId52"/>
    <p:sldId id="791" r:id="rId53"/>
    <p:sldId id="792" r:id="rId54"/>
    <p:sldId id="793" r:id="rId55"/>
    <p:sldId id="794" r:id="rId56"/>
    <p:sldId id="795" r:id="rId57"/>
    <p:sldId id="796" r:id="rId58"/>
    <p:sldId id="797" r:id="rId59"/>
    <p:sldId id="798" r:id="rId60"/>
    <p:sldId id="799" r:id="rId61"/>
    <p:sldId id="800" r:id="rId62"/>
    <p:sldId id="772" r:id="rId63"/>
    <p:sldId id="706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67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45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99939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06.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고급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위젯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다루기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en-US" altLang="ko-KR" sz="1600" dirty="0" smtClean="0"/>
          </a:p>
          <a:p>
            <a:pPr lvl="1"/>
            <a:r>
              <a:rPr lang="en-US" altLang="ko-KR" sz="1400" dirty="0"/>
              <a:t>(1) [app]-[res]-[layout]-[activity_main.xml] – </a:t>
            </a:r>
            <a:r>
              <a:rPr lang="ko-KR" altLang="en-US" sz="1400" dirty="0"/>
              <a:t>아래쪽 </a:t>
            </a:r>
            <a:r>
              <a:rPr lang="en-US" altLang="ko-KR" sz="1400" dirty="0"/>
              <a:t>[text] </a:t>
            </a:r>
            <a:r>
              <a:rPr lang="ko-KR" altLang="en-US" sz="1400" dirty="0"/>
              <a:t>탭에서 코딩</a:t>
            </a:r>
            <a:endParaRPr lang="en-US" altLang="ko-KR" sz="1400" dirty="0"/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바깥의 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ko-KR" altLang="en-US" sz="1400" dirty="0"/>
              <a:t>안에 다</a:t>
            </a:r>
            <a:r>
              <a:rPr lang="ko-KR" altLang="en-US" sz="1400" dirty="0" smtClean="0"/>
              <a:t>음과 </a:t>
            </a:r>
            <a:r>
              <a:rPr lang="ko-KR" altLang="en-US" sz="1400" dirty="0"/>
              <a:t>같이 화면을 구성</a:t>
            </a:r>
            <a:endParaRPr lang="en-US" altLang="ko-KR" sz="1400" dirty="0"/>
          </a:p>
          <a:p>
            <a:pPr lvl="2"/>
            <a:r>
              <a:rPr lang="ko-KR" altLang="en-US" b="0" dirty="0" err="1" smtClean="0"/>
              <a:t>리니어레이아웃</a:t>
            </a:r>
            <a:endParaRPr lang="en-US" altLang="ko-KR" dirty="0" smtClean="0"/>
          </a:p>
          <a:p>
            <a:pPr lvl="3"/>
            <a:r>
              <a:rPr lang="ko-KR" altLang="en-US" b="0" dirty="0" err="1" smtClean="0"/>
              <a:t>크로노미터</a:t>
            </a:r>
            <a:r>
              <a:rPr lang="ko-KR" altLang="en-US" b="0" dirty="0" smtClean="0"/>
              <a:t> </a:t>
            </a:r>
            <a:r>
              <a:rPr lang="en-US" altLang="ko-KR" b="0" dirty="0"/>
              <a:t>1</a:t>
            </a:r>
            <a:r>
              <a:rPr lang="ko-KR" altLang="en-US" b="0" dirty="0"/>
              <a:t>개</a:t>
            </a:r>
            <a:r>
              <a:rPr lang="en-US" altLang="ko-KR" b="0" dirty="0"/>
              <a:t>, </a:t>
            </a:r>
            <a:r>
              <a:rPr lang="ko-KR" altLang="en-US" b="0" dirty="0"/>
              <a:t>버튼 </a:t>
            </a:r>
            <a:r>
              <a:rPr lang="en-US" altLang="ko-KR" b="0" dirty="0"/>
              <a:t>1</a:t>
            </a:r>
            <a:r>
              <a:rPr lang="ko-KR" altLang="en-US" b="0" dirty="0" smtClean="0"/>
              <a:t>개 생성</a:t>
            </a:r>
            <a:endParaRPr lang="en-US" altLang="ko-KR" b="0" dirty="0"/>
          </a:p>
          <a:p>
            <a:pPr lvl="3"/>
            <a:r>
              <a:rPr lang="ko-KR" altLang="en-US" b="0" dirty="0" err="1" smtClean="0"/>
              <a:t>위젯의</a:t>
            </a:r>
            <a:r>
              <a:rPr lang="ko-KR" altLang="en-US" b="0" dirty="0" smtClean="0"/>
              <a:t> </a:t>
            </a:r>
            <a:r>
              <a:rPr lang="ko-KR" altLang="en-US" b="0" dirty="0"/>
              <a:t>아이디는 </a:t>
            </a:r>
            <a:r>
              <a:rPr lang="en-US" altLang="ko-KR" b="0" dirty="0"/>
              <a:t>chronometer1, </a:t>
            </a:r>
            <a:r>
              <a:rPr lang="en-US" altLang="ko-KR" b="0" dirty="0" err="1" smtClean="0"/>
              <a:t>btnStart</a:t>
            </a:r>
            <a:endParaRPr lang="en-US" altLang="ko-KR" b="0" dirty="0"/>
          </a:p>
          <a:p>
            <a:pPr lvl="2"/>
            <a:r>
              <a:rPr lang="ko-KR" altLang="en-US" b="0" dirty="0" smtClean="0"/>
              <a:t>라디오그룹</a:t>
            </a:r>
            <a:endParaRPr lang="ko-KR" altLang="en-US" b="0" dirty="0"/>
          </a:p>
          <a:p>
            <a:pPr lvl="3"/>
            <a:r>
              <a:rPr lang="ko-KR" altLang="en-US" b="0" dirty="0" smtClean="0"/>
              <a:t>라디오버튼 </a:t>
            </a:r>
            <a:r>
              <a:rPr lang="en-US" altLang="ko-KR" b="0" dirty="0"/>
              <a:t>2</a:t>
            </a:r>
            <a:r>
              <a:rPr lang="ko-KR" altLang="en-US" b="0" dirty="0" smtClean="0"/>
              <a:t>개 생성</a:t>
            </a:r>
            <a:endParaRPr lang="en-US" altLang="ko-KR" b="0" dirty="0"/>
          </a:p>
          <a:p>
            <a:pPr lvl="3"/>
            <a:r>
              <a:rPr lang="ko-KR" altLang="en-US" b="0" dirty="0" err="1" smtClean="0"/>
              <a:t>위젯의</a:t>
            </a:r>
            <a:r>
              <a:rPr lang="ko-KR" altLang="en-US" b="0" dirty="0" smtClean="0"/>
              <a:t> </a:t>
            </a:r>
            <a:r>
              <a:rPr lang="ko-KR" altLang="en-US" b="0" dirty="0"/>
              <a:t>아이디는 </a:t>
            </a:r>
            <a:r>
              <a:rPr lang="en-US" altLang="ko-KR" b="0" dirty="0" err="1"/>
              <a:t>rdoCal</a:t>
            </a:r>
            <a:r>
              <a:rPr lang="en-US" altLang="ko-KR" b="0" dirty="0"/>
              <a:t>, </a:t>
            </a:r>
            <a:r>
              <a:rPr lang="en-US" altLang="ko-KR" b="0" dirty="0" err="1" smtClean="0"/>
              <a:t>rdoTime</a:t>
            </a:r>
            <a:endParaRPr lang="en-US" altLang="ko-KR" b="0" dirty="0"/>
          </a:p>
          <a:p>
            <a:pPr lvl="2"/>
            <a:r>
              <a:rPr lang="ko-KR" altLang="en-US" b="0" dirty="0" err="1" smtClean="0"/>
              <a:t>리니어레이아웃</a:t>
            </a:r>
            <a:endParaRPr lang="ko-KR" altLang="en-US" b="0" dirty="0"/>
          </a:p>
          <a:p>
            <a:pPr lvl="3"/>
            <a:r>
              <a:rPr lang="ko-KR" altLang="en-US" b="0" dirty="0" err="1" smtClean="0"/>
              <a:t>리니어레이아웃의</a:t>
            </a:r>
            <a:r>
              <a:rPr lang="ko-KR" altLang="en-US" b="0" dirty="0" smtClean="0"/>
              <a:t> </a:t>
            </a:r>
            <a:r>
              <a:rPr lang="en-US" altLang="ko-KR" b="0" dirty="0" err="1"/>
              <a:t>layout_weight</a:t>
            </a:r>
            <a:r>
              <a:rPr lang="ko-KR" altLang="en-US" b="0" dirty="0"/>
              <a:t>를 </a:t>
            </a:r>
            <a:r>
              <a:rPr lang="en-US" altLang="ko-KR" b="0" dirty="0"/>
              <a:t>1</a:t>
            </a:r>
            <a:r>
              <a:rPr lang="ko-KR" altLang="en-US" b="0" dirty="0"/>
              <a:t>로 </a:t>
            </a:r>
            <a:r>
              <a:rPr lang="ko-KR" altLang="en-US" b="0" dirty="0" smtClean="0"/>
              <a:t>설정</a:t>
            </a:r>
            <a:endParaRPr lang="en-US" altLang="ko-KR" b="0" dirty="0"/>
          </a:p>
          <a:p>
            <a:pPr lvl="2"/>
            <a:r>
              <a:rPr lang="ko-KR" altLang="en-US" b="0" dirty="0" smtClean="0"/>
              <a:t>프레임레이아웃을 </a:t>
            </a:r>
            <a:r>
              <a:rPr lang="ko-KR" altLang="en-US" b="0" dirty="0"/>
              <a:t>두고 안에 </a:t>
            </a:r>
            <a:r>
              <a:rPr lang="ko-KR" altLang="en-US" b="0" dirty="0" err="1"/>
              <a:t>캘린더뷰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  <a:r>
              <a:rPr lang="ko-KR" altLang="en-US" b="0" dirty="0"/>
              <a:t>개</a:t>
            </a:r>
            <a:r>
              <a:rPr lang="en-US" altLang="ko-KR" b="0" dirty="0"/>
              <a:t>, </a:t>
            </a:r>
            <a:r>
              <a:rPr lang="ko-KR" altLang="en-US" b="0" dirty="0" err="1"/>
              <a:t>타임피커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  <a:r>
              <a:rPr lang="ko-KR" altLang="en-US" b="0" dirty="0"/>
              <a:t>개를 </a:t>
            </a:r>
            <a:r>
              <a:rPr lang="ko-KR" altLang="en-US" b="0" dirty="0" smtClean="0"/>
              <a:t>생성</a:t>
            </a:r>
            <a:endParaRPr lang="en-US" altLang="ko-KR" b="0" dirty="0"/>
          </a:p>
          <a:p>
            <a:pPr lvl="3"/>
            <a:r>
              <a:rPr lang="ko-KR" altLang="en-US" b="0" dirty="0" err="1" smtClean="0"/>
              <a:t>위젯의</a:t>
            </a:r>
            <a:r>
              <a:rPr lang="ko-KR" altLang="en-US" b="0" dirty="0" smtClean="0"/>
              <a:t> </a:t>
            </a:r>
            <a:r>
              <a:rPr lang="ko-KR" altLang="en-US" b="0" dirty="0"/>
              <a:t>아이디는 </a:t>
            </a:r>
            <a:r>
              <a:rPr lang="en-US" altLang="ko-KR" b="0" dirty="0"/>
              <a:t>calendarView1, </a:t>
            </a:r>
            <a:r>
              <a:rPr lang="en-US" altLang="ko-KR" b="0" dirty="0" smtClean="0"/>
              <a:t>timePicker1</a:t>
            </a:r>
            <a:endParaRPr lang="en-US" altLang="ko-KR" b="0" dirty="0"/>
          </a:p>
          <a:p>
            <a:pPr lvl="2"/>
            <a:r>
              <a:rPr lang="ko-KR" altLang="en-US" b="0" dirty="0" err="1" smtClean="0"/>
              <a:t>리니어레이아웃</a:t>
            </a:r>
            <a:endParaRPr lang="ko-KR" altLang="en-US" b="0" dirty="0"/>
          </a:p>
          <a:p>
            <a:pPr lvl="3"/>
            <a:r>
              <a:rPr lang="ko-KR" altLang="en-US" b="0" dirty="0" smtClean="0"/>
              <a:t>버튼 </a:t>
            </a:r>
            <a:r>
              <a:rPr lang="en-US" altLang="ko-KR" b="0" dirty="0"/>
              <a:t>1</a:t>
            </a:r>
            <a:r>
              <a:rPr lang="ko-KR" altLang="en-US" b="0" dirty="0"/>
              <a:t>개</a:t>
            </a:r>
            <a:r>
              <a:rPr lang="en-US" altLang="ko-KR" b="0" dirty="0"/>
              <a:t>, </a:t>
            </a:r>
            <a:r>
              <a:rPr lang="ko-KR" altLang="en-US" b="0" dirty="0" err="1"/>
              <a:t>텍스트뷰</a:t>
            </a:r>
            <a:r>
              <a:rPr lang="ko-KR" altLang="en-US" b="0" dirty="0"/>
              <a:t> </a:t>
            </a:r>
            <a:r>
              <a:rPr lang="en-US" altLang="ko-KR" b="0" dirty="0"/>
              <a:t>10</a:t>
            </a:r>
            <a:r>
              <a:rPr lang="ko-KR" altLang="en-US" b="0" dirty="0" smtClean="0"/>
              <a:t>개 생성</a:t>
            </a:r>
            <a:endParaRPr lang="en-US" altLang="ko-KR" b="0" dirty="0"/>
          </a:p>
          <a:p>
            <a:pPr lvl="3"/>
            <a:r>
              <a:rPr lang="ko-KR" altLang="en-US" b="0" dirty="0" smtClean="0"/>
              <a:t>버튼의 </a:t>
            </a:r>
            <a:r>
              <a:rPr lang="ko-KR" altLang="en-US" b="0" dirty="0"/>
              <a:t>아이디는 </a:t>
            </a:r>
            <a:r>
              <a:rPr lang="en-US" altLang="ko-KR" b="0" dirty="0" err="1"/>
              <a:t>btnEnd</a:t>
            </a:r>
            <a:r>
              <a:rPr lang="ko-KR" altLang="en-US" b="0" dirty="0"/>
              <a:t>로</a:t>
            </a:r>
            <a:r>
              <a:rPr lang="en-US" altLang="ko-KR" b="0" dirty="0"/>
              <a:t>, </a:t>
            </a:r>
            <a:r>
              <a:rPr lang="ko-KR" altLang="en-US" b="0" dirty="0" err="1"/>
              <a:t>텍스트뷰는</a:t>
            </a:r>
            <a:r>
              <a:rPr lang="ko-KR" altLang="en-US" b="0" dirty="0"/>
              <a:t> 홀수 차례에만 아이디를 </a:t>
            </a:r>
            <a:r>
              <a:rPr lang="en-US" altLang="ko-KR" b="0" dirty="0" err="1"/>
              <a:t>tvYear</a:t>
            </a:r>
            <a:r>
              <a:rPr lang="en-US" altLang="ko-KR" b="0" dirty="0"/>
              <a:t>, </a:t>
            </a:r>
            <a:r>
              <a:rPr lang="en-US" altLang="ko-KR" b="0" dirty="0" err="1"/>
              <a:t>tvMonth</a:t>
            </a:r>
            <a:r>
              <a:rPr lang="en-US" altLang="ko-KR" b="0" dirty="0"/>
              <a:t>, </a:t>
            </a:r>
            <a:r>
              <a:rPr lang="en-US" altLang="ko-KR" b="0" dirty="0" err="1"/>
              <a:t>tvDay</a:t>
            </a:r>
            <a:r>
              <a:rPr lang="en-US" altLang="ko-KR" b="0" dirty="0"/>
              <a:t>, </a:t>
            </a:r>
            <a:r>
              <a:rPr lang="en-US" altLang="ko-KR" b="0" dirty="0" err="1"/>
              <a:t>tvHour</a:t>
            </a:r>
            <a:r>
              <a:rPr lang="en-US" altLang="ko-KR" b="0" dirty="0"/>
              <a:t>, </a:t>
            </a:r>
            <a:r>
              <a:rPr lang="en-US" altLang="ko-KR" b="0" dirty="0" err="1" smtClean="0"/>
              <a:t>tvMinute</a:t>
            </a:r>
            <a:r>
              <a:rPr lang="ko-KR" altLang="en-US" b="0" dirty="0" smtClean="0"/>
              <a:t>로 설정</a:t>
            </a:r>
            <a:endParaRPr lang="en-US" altLang="ko-KR" b="0" dirty="0"/>
          </a:p>
          <a:p>
            <a:pPr marL="0" indent="0">
              <a:buNone/>
            </a:pP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545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643" y="1022224"/>
            <a:ext cx="5607602" cy="481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924571" y="1478531"/>
            <a:ext cx="4172716" cy="4304070"/>
            <a:chOff x="3915693" y="1443019"/>
            <a:chExt cx="4172716" cy="430407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2442"/>
            <a:stretch/>
          </p:blipFill>
          <p:spPr bwMode="auto">
            <a:xfrm>
              <a:off x="3915693" y="1450417"/>
              <a:ext cx="3825635" cy="3158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2169"/>
            <a:stretch/>
          </p:blipFill>
          <p:spPr bwMode="auto">
            <a:xfrm>
              <a:off x="3934047" y="4592506"/>
              <a:ext cx="3816159" cy="115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3400"/>
            <a:stretch/>
          </p:blipFill>
          <p:spPr bwMode="auto">
            <a:xfrm>
              <a:off x="7714694" y="1443019"/>
              <a:ext cx="373715" cy="3158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3525"/>
            <a:stretch/>
          </p:blipFill>
          <p:spPr bwMode="auto">
            <a:xfrm>
              <a:off x="7705815" y="4593986"/>
              <a:ext cx="364224" cy="115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3859" y="3910452"/>
            <a:ext cx="1945356" cy="285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8609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(1) </a:t>
            </a:r>
            <a:r>
              <a:rPr lang="ko-KR" altLang="en-US" sz="1400" dirty="0"/>
              <a:t>전역변수 선언하기</a:t>
            </a:r>
            <a:endParaRPr lang="en-US" altLang="ko-KR" sz="1400" dirty="0"/>
          </a:p>
          <a:p>
            <a:pPr lvl="2"/>
            <a:r>
              <a:rPr lang="en-US" altLang="ko-KR" sz="1200" dirty="0"/>
              <a:t>activity_main.xml</a:t>
            </a:r>
            <a:r>
              <a:rPr lang="ko-KR" altLang="en-US" sz="1200" dirty="0"/>
              <a:t>에서 </a:t>
            </a:r>
            <a:r>
              <a:rPr lang="en-US" altLang="ko-KR" sz="1200" dirty="0"/>
              <a:t>id</a:t>
            </a:r>
            <a:r>
              <a:rPr lang="ko-KR" altLang="en-US" sz="1200" dirty="0"/>
              <a:t>를 부여한 </a:t>
            </a:r>
            <a:r>
              <a:rPr lang="en-US" altLang="ko-KR" sz="1200" dirty="0"/>
              <a:t>12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위젯에</a:t>
            </a:r>
            <a:r>
              <a:rPr lang="ko-KR" altLang="en-US" sz="1200" dirty="0"/>
              <a:t> 대응할 </a:t>
            </a:r>
            <a:r>
              <a:rPr lang="ko-KR" altLang="en-US" sz="1200" dirty="0" err="1"/>
              <a:t>위젯</a:t>
            </a:r>
            <a:r>
              <a:rPr lang="ko-KR" altLang="en-US" sz="1200" dirty="0"/>
              <a:t> 변수 </a:t>
            </a:r>
            <a:r>
              <a:rPr lang="en-US" altLang="ko-KR" sz="1200" dirty="0"/>
              <a:t>12</a:t>
            </a:r>
            <a:r>
              <a:rPr lang="ko-KR" altLang="en-US" sz="1200" dirty="0"/>
              <a:t>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9605" y="2756103"/>
            <a:ext cx="5464790" cy="308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203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(2)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내부에 코딩</a:t>
            </a:r>
            <a:endParaRPr lang="en-US" altLang="ko-KR" sz="1400" dirty="0"/>
          </a:p>
          <a:p>
            <a:pPr lvl="2"/>
            <a:r>
              <a:rPr lang="ko-KR" altLang="en-US" sz="1200" dirty="0" err="1"/>
              <a:t>위젯</a:t>
            </a:r>
            <a:r>
              <a:rPr lang="ko-KR" altLang="en-US" sz="1200" dirty="0"/>
              <a:t> 변수 </a:t>
            </a:r>
            <a:r>
              <a:rPr lang="en-US" altLang="ko-KR" sz="1200" dirty="0"/>
              <a:t>12</a:t>
            </a:r>
            <a:r>
              <a:rPr lang="ko-KR" altLang="en-US" sz="1200" dirty="0"/>
              <a:t>개에 </a:t>
            </a:r>
            <a:r>
              <a:rPr lang="ko-KR" altLang="en-US" sz="1200" dirty="0" err="1"/>
              <a:t>위젯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대입 </a:t>
            </a:r>
            <a:r>
              <a:rPr lang="en-US" altLang="ko-KR" sz="1200" dirty="0"/>
              <a:t>– </a:t>
            </a:r>
            <a:r>
              <a:rPr lang="ko-KR" altLang="en-US" sz="1200" dirty="0"/>
              <a:t>처음에는 </a:t>
            </a:r>
            <a:r>
              <a:rPr lang="ko-KR" altLang="en-US" sz="1200" dirty="0" err="1"/>
              <a:t>캘린더뷰와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타임피커가</a:t>
            </a:r>
            <a:r>
              <a:rPr lang="ko-KR" altLang="en-US" sz="1200" dirty="0"/>
              <a:t> 보이지 않도록 설정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프로젝트 실행 </a:t>
            </a:r>
            <a:r>
              <a:rPr lang="ko-KR" altLang="en-US" sz="1200" dirty="0" smtClean="0"/>
              <a:t>하여 그림과 </a:t>
            </a:r>
            <a:r>
              <a:rPr lang="ko-KR" altLang="en-US" sz="1200" dirty="0"/>
              <a:t>같은지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282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199" y="1072226"/>
            <a:ext cx="5607602" cy="551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387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(3)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내부에 계속 코딩</a:t>
            </a:r>
            <a:r>
              <a:rPr lang="en-US" altLang="ko-KR" sz="1400" dirty="0"/>
              <a:t>([</a:t>
            </a:r>
            <a:r>
              <a:rPr lang="ko-KR" altLang="en-US" sz="1400" dirty="0"/>
              <a:t>예제 </a:t>
            </a:r>
            <a:r>
              <a:rPr lang="en-US" altLang="ko-KR" sz="1400" dirty="0"/>
              <a:t>6-6]</a:t>
            </a:r>
            <a:r>
              <a:rPr lang="ko-KR" altLang="en-US" sz="1400" dirty="0"/>
              <a:t>의 </a:t>
            </a:r>
            <a:r>
              <a:rPr lang="en-US" altLang="ko-KR" sz="1400" dirty="0"/>
              <a:t>24</a:t>
            </a:r>
            <a:r>
              <a:rPr lang="ko-KR" altLang="en-US" sz="1400" dirty="0"/>
              <a:t>행과 </a:t>
            </a:r>
            <a:r>
              <a:rPr lang="en-US" altLang="ko-KR" sz="1400" dirty="0"/>
              <a:t>25</a:t>
            </a:r>
            <a:r>
              <a:rPr lang="ko-KR" altLang="en-US" sz="1400" dirty="0"/>
              <a:t>행 사이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200" dirty="0"/>
              <a:t>클릭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 </a:t>
            </a:r>
            <a:r>
              <a:rPr lang="en-US" altLang="ko-KR" sz="1200" dirty="0"/>
              <a:t>: </a:t>
            </a:r>
            <a:r>
              <a:rPr lang="ko-KR" altLang="en-US" sz="1200" dirty="0"/>
              <a:t>라디오버튼을 클릭하면 </a:t>
            </a:r>
            <a:r>
              <a:rPr lang="ko-KR" altLang="en-US" sz="1200" dirty="0" err="1"/>
              <a:t>캘린더뷰와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타임피커</a:t>
            </a:r>
            <a:r>
              <a:rPr lang="ko-KR" altLang="en-US" sz="1200" dirty="0"/>
              <a:t> 중 하나씩만 보임  </a:t>
            </a:r>
            <a:endParaRPr lang="en-US" altLang="ko-KR" sz="1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4527" y="2785787"/>
            <a:ext cx="5614946" cy="350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627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dirty="0" smtClean="0"/>
              <a:t>(4)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계속 코딩</a:t>
            </a:r>
            <a:endParaRPr lang="en-US" altLang="ko-KR" dirty="0"/>
          </a:p>
          <a:p>
            <a:pPr lvl="2"/>
            <a:r>
              <a:rPr lang="ko-KR" altLang="en-US" dirty="0"/>
              <a:t>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</a:t>
            </a:r>
            <a:endParaRPr lang="en-US" altLang="ko-KR" dirty="0"/>
          </a:p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예약 시작</a:t>
            </a:r>
            <a:r>
              <a:rPr lang="en-US" altLang="ko-KR" dirty="0"/>
              <a:t>&gt;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dirty="0" err="1" smtClean="0"/>
              <a:t>크로노미터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 </a:t>
            </a:r>
            <a:r>
              <a:rPr lang="ko-KR" altLang="en-US" dirty="0" smtClean="0"/>
              <a:t>클릭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 →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ym typeface="Wingdings" pitchFamily="2" charset="2"/>
              </a:rPr>
              <a:t>크로노미터</a:t>
            </a:r>
            <a:r>
              <a:rPr lang="en-US" altLang="ko-KR" dirty="0" smtClean="0"/>
              <a:t> </a:t>
            </a:r>
            <a:r>
              <a:rPr lang="ko-KR" altLang="en-US" dirty="0"/>
              <a:t>정지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763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199" y="1146896"/>
            <a:ext cx="5607602" cy="551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181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(5) </a:t>
            </a:r>
            <a:r>
              <a:rPr lang="en-US" altLang="ko-KR" sz="1400" dirty="0"/>
              <a:t>[</a:t>
            </a:r>
            <a:r>
              <a:rPr lang="ko-KR" altLang="en-US" sz="1400" dirty="0"/>
              <a:t>예제 </a:t>
            </a:r>
            <a:r>
              <a:rPr lang="en-US" altLang="ko-KR" sz="1400" dirty="0"/>
              <a:t>6-8]</a:t>
            </a:r>
            <a:r>
              <a:rPr lang="ko-KR" altLang="en-US" sz="1400" dirty="0"/>
              <a:t>의 </a:t>
            </a:r>
            <a:r>
              <a:rPr lang="en-US" altLang="ko-KR" sz="1400" dirty="0"/>
              <a:t>12</a:t>
            </a:r>
            <a:r>
              <a:rPr lang="ko-KR" altLang="en-US" sz="1400" dirty="0"/>
              <a:t>행과 </a:t>
            </a:r>
            <a:r>
              <a:rPr lang="en-US" altLang="ko-KR" sz="1400" dirty="0"/>
              <a:t>13</a:t>
            </a:r>
            <a:r>
              <a:rPr lang="ko-KR" altLang="en-US" sz="1400" dirty="0"/>
              <a:t>행 사이</a:t>
            </a:r>
            <a:r>
              <a:rPr lang="en-US" altLang="ko-KR" sz="1400" dirty="0"/>
              <a:t>[</a:t>
            </a:r>
            <a:r>
              <a:rPr lang="en-US" altLang="ko-KR" sz="1400" dirty="0" err="1"/>
              <a:t>btnEnd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안</a:t>
            </a:r>
            <a:r>
              <a:rPr lang="en-US" altLang="ko-KR" sz="1400" dirty="0"/>
              <a:t>]</a:t>
            </a:r>
            <a:r>
              <a:rPr lang="ko-KR" altLang="en-US" sz="1400" dirty="0"/>
              <a:t>에 다음 예제를 코딩</a:t>
            </a:r>
            <a:endParaRPr lang="en-US" altLang="ko-KR" sz="1400" dirty="0"/>
          </a:p>
          <a:p>
            <a:pPr lvl="2"/>
            <a:r>
              <a:rPr lang="en-US" altLang="ko-KR" sz="1200" dirty="0"/>
              <a:t>&lt;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&gt;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클릭</a:t>
            </a:r>
            <a:endParaRPr lang="en-US" altLang="ko-KR" sz="1200" dirty="0" smtClean="0"/>
          </a:p>
          <a:p>
            <a:pPr lvl="3"/>
            <a:r>
              <a:rPr lang="ko-KR" altLang="en-US" sz="1000" dirty="0" err="1" smtClean="0"/>
              <a:t>캘린더뷰에서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설정한 연</a:t>
            </a:r>
            <a:r>
              <a:rPr lang="en-US" altLang="ko-KR" sz="1000" dirty="0"/>
              <a:t>, </a:t>
            </a:r>
            <a:r>
              <a:rPr lang="ko-KR" altLang="en-US" sz="1000" dirty="0"/>
              <a:t>월</a:t>
            </a:r>
            <a:r>
              <a:rPr lang="en-US" altLang="ko-KR" sz="1000" dirty="0"/>
              <a:t>, </a:t>
            </a:r>
            <a:r>
              <a:rPr lang="ko-KR" altLang="en-US" sz="1000" dirty="0"/>
              <a:t>일과 </a:t>
            </a:r>
            <a:r>
              <a:rPr lang="ko-KR" altLang="en-US" sz="1000" dirty="0" err="1"/>
              <a:t>타임피커에서</a:t>
            </a:r>
            <a:r>
              <a:rPr lang="ko-KR" altLang="en-US" sz="1000" dirty="0"/>
              <a:t> 설정한 시</a:t>
            </a:r>
            <a:r>
              <a:rPr lang="en-US" altLang="ko-KR" sz="1000" dirty="0"/>
              <a:t>, </a:t>
            </a:r>
            <a:r>
              <a:rPr lang="ko-KR" altLang="en-US" sz="1000" dirty="0"/>
              <a:t>분이 맨 아래 </a:t>
            </a:r>
            <a:r>
              <a:rPr lang="ko-KR" altLang="en-US" sz="1000" dirty="0" err="1"/>
              <a:t>텍스트뷰에</a:t>
            </a:r>
            <a:r>
              <a:rPr lang="ko-KR" altLang="en-US" sz="1000" dirty="0"/>
              <a:t> 채워짐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15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047" y="3089650"/>
            <a:ext cx="5525906" cy="17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33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0870" y="1630517"/>
            <a:ext cx="6362260" cy="368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145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/>
              <a:t>고급 </a:t>
            </a:r>
            <a:r>
              <a:rPr lang="ko-KR" altLang="en-US" sz="2400" dirty="0" err="1"/>
              <a:t>위젯을</a:t>
            </a:r>
            <a:r>
              <a:rPr lang="ko-KR" altLang="en-US" sz="2400" dirty="0"/>
              <a:t> 다루는 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뷰</a:t>
            </a:r>
            <a:r>
              <a:rPr lang="ko-KR" altLang="en-US" sz="2400" dirty="0"/>
              <a:t> 컨테이너와 그 </a:t>
            </a:r>
            <a:r>
              <a:rPr lang="ko-KR" altLang="en-US" sz="2400" dirty="0" err="1"/>
              <a:t>응용법을</a:t>
            </a:r>
            <a:r>
              <a:rPr lang="ko-KR" altLang="en-US" sz="2400" dirty="0"/>
              <a:t> 이해한다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매니페스트</a:t>
            </a:r>
            <a:r>
              <a:rPr lang="ko-KR" altLang="en-US" sz="2400" dirty="0"/>
              <a:t> 파일 설정법을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자동완성텍스트뷰와</a:t>
            </a:r>
            <a:r>
              <a:rPr lang="ko-KR" altLang="en-US" dirty="0"/>
              <a:t> </a:t>
            </a:r>
            <a:r>
              <a:rPr lang="ko-KR" altLang="en-US" dirty="0" err="1"/>
              <a:t>멀티자동완성텍스트뷰</a:t>
            </a:r>
            <a:endParaRPr lang="ko-KR" altLang="en-US" dirty="0"/>
          </a:p>
          <a:p>
            <a:pPr lvl="1"/>
            <a:r>
              <a:rPr lang="ko-KR" altLang="en-US" dirty="0"/>
              <a:t>사용자가 단어의 일부만 입력해도 </a:t>
            </a:r>
            <a:r>
              <a:rPr lang="ko-KR" altLang="en-US" dirty="0" err="1"/>
              <a:t>자동완성됨</a:t>
            </a:r>
            <a:endParaRPr lang="ko-KR" altLang="en-US" dirty="0"/>
          </a:p>
          <a:p>
            <a:pPr lvl="1"/>
            <a:r>
              <a:rPr lang="ko-KR" altLang="en-US" dirty="0" err="1"/>
              <a:t>자동완성텍스트뷰는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멀티자동완성텍스트뷰는</a:t>
            </a:r>
            <a:r>
              <a:rPr lang="ko-KR" altLang="en-US" dirty="0"/>
              <a:t> 쉼표로 구분하여 자동완성</a:t>
            </a:r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5864" y="2503926"/>
            <a:ext cx="6054200" cy="157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151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6" name="Picture 2" descr="스크린샷 2019-02-04 오후 3.17.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60474" y="1526127"/>
            <a:ext cx="6167515" cy="331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672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146629"/>
            <a:ext cx="5794888" cy="499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755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프로그레스바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시크바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레이팅바</a:t>
            </a:r>
            <a:endParaRPr lang="ko-KR" altLang="en-US" b="0" dirty="0"/>
          </a:p>
          <a:p>
            <a:pPr lvl="1"/>
            <a:r>
              <a:rPr lang="ko-KR" altLang="en-US" b="0" dirty="0" smtClean="0"/>
              <a:t>진행 상태를 </a:t>
            </a:r>
            <a:r>
              <a:rPr lang="ko-KR" altLang="en-US" b="0" dirty="0"/>
              <a:t>표시하는 기능을 </a:t>
            </a:r>
            <a:r>
              <a:rPr lang="ko-KR" altLang="en-US" b="0" dirty="0" smtClean="0"/>
              <a:t>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47944" y="2145421"/>
            <a:ext cx="6378417" cy="164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5881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프로그레스바</a:t>
            </a:r>
            <a:r>
              <a:rPr lang="en-US" altLang="ko-KR" b="1" dirty="0" smtClean="0"/>
              <a:t>(</a:t>
            </a:r>
            <a:r>
              <a:rPr lang="en-US" altLang="ko-KR" b="1" dirty="0" err="1"/>
              <a:t>ProgressBar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 smtClean="0"/>
              <a:t>작업의 </a:t>
            </a:r>
            <a:r>
              <a:rPr lang="ko-KR" altLang="en-US" dirty="0"/>
              <a:t>진행 상황을 바</a:t>
            </a:r>
            <a:r>
              <a:rPr lang="en-US" altLang="ko-KR" dirty="0"/>
              <a:t>(Bar)</a:t>
            </a:r>
            <a:r>
              <a:rPr lang="ko-KR" altLang="en-US" dirty="0"/>
              <a:t>나 원 형태로 제공</a:t>
            </a:r>
          </a:p>
          <a:p>
            <a:pPr lvl="1"/>
            <a:endParaRPr lang="en-US" altLang="ko-KR" b="1" dirty="0" smtClean="0"/>
          </a:p>
          <a:p>
            <a:r>
              <a:rPr lang="ko-KR" altLang="en-US" b="1" dirty="0" err="1" smtClean="0"/>
              <a:t>시크바</a:t>
            </a:r>
            <a:r>
              <a:rPr lang="en-US" altLang="ko-KR" b="1" dirty="0"/>
              <a:t>(</a:t>
            </a:r>
            <a:r>
              <a:rPr lang="en-US" altLang="ko-KR" b="1" dirty="0" err="1"/>
              <a:t>SeekBar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 err="1" smtClean="0"/>
              <a:t>프로그레스바와</a:t>
            </a:r>
            <a:r>
              <a:rPr lang="ko-KR" altLang="en-US" dirty="0" smtClean="0"/>
              <a:t> </a:t>
            </a:r>
            <a:r>
              <a:rPr lang="ko-KR" altLang="en-US" dirty="0"/>
              <a:t>대부분 </a:t>
            </a:r>
            <a:r>
              <a:rPr lang="ko-KR" altLang="en-US" dirty="0" err="1"/>
              <a:t>비슷</a:t>
            </a:r>
            <a:r>
              <a:rPr lang="en-US" altLang="ko-KR" dirty="0"/>
              <a:t>, </a:t>
            </a:r>
            <a:r>
              <a:rPr lang="ko-KR" altLang="en-US" dirty="0"/>
              <a:t>사용자 터치로 임의 조절 가능</a:t>
            </a:r>
          </a:p>
          <a:p>
            <a:pPr lvl="1"/>
            <a:endParaRPr lang="en-US" altLang="ko-KR" b="1" dirty="0" smtClean="0"/>
          </a:p>
          <a:p>
            <a:r>
              <a:rPr lang="ko-KR" altLang="en-US" b="1" dirty="0" err="1" smtClean="0"/>
              <a:t>래이팅바</a:t>
            </a:r>
            <a:r>
              <a:rPr lang="en-US" altLang="ko-KR" b="1" dirty="0"/>
              <a:t>(</a:t>
            </a:r>
            <a:r>
              <a:rPr lang="en-US" altLang="ko-KR" b="1" dirty="0" err="1"/>
              <a:t>RatingBar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 smtClean="0"/>
              <a:t>진행 </a:t>
            </a:r>
            <a:r>
              <a:rPr lang="ko-KR" altLang="en-US" dirty="0"/>
              <a:t>상황을 별 모양으로 표시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9764" y="4410663"/>
            <a:ext cx="2524473" cy="21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445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20.19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243" y="1544670"/>
            <a:ext cx="6167515" cy="33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239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컨테이너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456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간단한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스크롤뷰</a:t>
            </a:r>
            <a:r>
              <a:rPr lang="en-US" altLang="ko-KR" dirty="0"/>
              <a:t>(</a:t>
            </a:r>
            <a:r>
              <a:rPr lang="en-US" altLang="ko-KR" dirty="0" err="1"/>
              <a:t>ScrollView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수직</a:t>
            </a:r>
            <a:r>
              <a:rPr lang="en-US" altLang="ko-KR" dirty="0"/>
              <a:t>(</a:t>
            </a:r>
            <a:r>
              <a:rPr lang="ko-KR" altLang="en-US" dirty="0"/>
              <a:t>위아래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기능</a:t>
            </a:r>
          </a:p>
          <a:p>
            <a:pPr lvl="1"/>
            <a:r>
              <a:rPr lang="ko-KR" altLang="en-US" dirty="0"/>
              <a:t>수평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</a:t>
            </a:r>
            <a:r>
              <a:rPr lang="ko-KR" altLang="en-US" dirty="0" err="1"/>
              <a:t>수평스크롤뷰</a:t>
            </a:r>
            <a:r>
              <a:rPr lang="en-US" altLang="ko-KR" dirty="0"/>
              <a:t>(</a:t>
            </a:r>
            <a:r>
              <a:rPr lang="en-US" altLang="ko-KR" dirty="0" err="1"/>
              <a:t>HorizontalScrollView</a:t>
            </a:r>
            <a:r>
              <a:rPr lang="en-US" altLang="ko-KR" dirty="0"/>
              <a:t>)</a:t>
            </a:r>
            <a:r>
              <a:rPr lang="ko-KR" altLang="en-US" dirty="0"/>
              <a:t>는 따로 있음</a:t>
            </a:r>
          </a:p>
          <a:p>
            <a:pPr lvl="1"/>
            <a:r>
              <a:rPr lang="ko-KR" altLang="en-US" dirty="0" smtClean="0"/>
              <a:t>주의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스크롤뷰에는</a:t>
            </a:r>
            <a:r>
              <a:rPr lang="ko-KR" altLang="en-US" dirty="0"/>
              <a:t> 단 하나의 </a:t>
            </a:r>
            <a:r>
              <a:rPr lang="ko-KR" altLang="en-US" dirty="0" err="1"/>
              <a:t>위젯만</a:t>
            </a:r>
            <a:r>
              <a:rPr lang="ko-KR" altLang="en-US" dirty="0"/>
              <a:t> 넣을 수 있음</a:t>
            </a:r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3001885"/>
            <a:ext cx="6350141" cy="149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873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간단한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31052"/>
            <a:ext cx="5805905" cy="40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267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간단한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슬라이딩드로어</a:t>
            </a:r>
            <a:r>
              <a:rPr lang="en-US" altLang="ko-KR" dirty="0"/>
              <a:t>(</a:t>
            </a:r>
            <a:r>
              <a:rPr lang="en-US" altLang="ko-KR" dirty="0" err="1"/>
              <a:t>SlidingDrawer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위젯들을</a:t>
            </a:r>
            <a:r>
              <a:rPr lang="ko-KR" altLang="en-US" dirty="0"/>
              <a:t> 서랍처럼 열어서 보여주거나 닫아서 감춤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0870" y="2366317"/>
            <a:ext cx="6362260" cy="116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988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고급 </a:t>
            </a:r>
            <a:r>
              <a:rPr lang="ko-KR" altLang="en-US" sz="2400" dirty="0" err="1">
                <a:latin typeface="+mn-ea"/>
              </a:rPr>
              <a:t>위젯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뷰</a:t>
            </a:r>
            <a:r>
              <a:rPr lang="ko-KR" altLang="en-US" sz="2400" dirty="0">
                <a:latin typeface="+mn-ea"/>
              </a:rPr>
              <a:t> 컨테이너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간단한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30278" cy="5400600"/>
          </a:xfrm>
        </p:spPr>
        <p:txBody>
          <a:bodyPr/>
          <a:lstStyle/>
          <a:p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일반적 형태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규칙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</a:t>
            </a:r>
            <a:r>
              <a:rPr lang="en-US" altLang="ko-KR" dirty="0"/>
              <a:t>handle </a:t>
            </a:r>
            <a:r>
              <a:rPr lang="ko-KR" altLang="en-US" dirty="0"/>
              <a:t>이름과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손잡이 역할을 하는 버튼 </a:t>
            </a:r>
            <a:r>
              <a:rPr lang="en-US" altLang="ko-KR" dirty="0"/>
              <a:t>id</a:t>
            </a:r>
            <a:r>
              <a:rPr lang="ko-KR" altLang="en-US" dirty="0"/>
              <a:t>가 동일해야 함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</a:t>
            </a:r>
            <a:r>
              <a:rPr lang="en-US" altLang="ko-KR" dirty="0"/>
              <a:t>content </a:t>
            </a:r>
            <a:r>
              <a:rPr lang="ko-KR" altLang="en-US" dirty="0"/>
              <a:t>이름과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가 동일해야 함 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740869"/>
            <a:ext cx="6350141" cy="18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583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smtClean="0"/>
              <a:t>간단한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3.56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0828" y="1207317"/>
            <a:ext cx="5742345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뷰플리퍼</a:t>
            </a:r>
            <a:r>
              <a:rPr lang="en-US" altLang="ko-KR" dirty="0"/>
              <a:t>(</a:t>
            </a:r>
            <a:r>
              <a:rPr lang="en-US" altLang="ko-KR" dirty="0" err="1"/>
              <a:t>ViewFlipper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안에 여러 개의 </a:t>
            </a:r>
            <a:r>
              <a:rPr lang="ko-KR" altLang="en-US" dirty="0" err="1"/>
              <a:t>위젯을</a:t>
            </a:r>
            <a:r>
              <a:rPr lang="ko-KR" altLang="en-US" dirty="0"/>
              <a:t> 배치한 후</a:t>
            </a:r>
            <a:r>
              <a:rPr lang="en-US" altLang="ko-KR" dirty="0"/>
              <a:t>, </a:t>
            </a:r>
            <a:r>
              <a:rPr lang="ko-KR" altLang="en-US" dirty="0"/>
              <a:t>필요에 따라서 화면을 왼쪽과 오른쪽으로 </a:t>
            </a:r>
            <a:r>
              <a:rPr lang="ko-KR" altLang="en-US" dirty="0" smtClean="0"/>
              <a:t>밀어서 </a:t>
            </a:r>
            <a:r>
              <a:rPr lang="ko-KR" altLang="en-US" dirty="0"/>
              <a:t>하나의 </a:t>
            </a:r>
            <a:r>
              <a:rPr lang="ko-KR" altLang="en-US" dirty="0" err="1"/>
              <a:t>위젯씩</a:t>
            </a:r>
            <a:r>
              <a:rPr lang="ko-KR" altLang="en-US" dirty="0"/>
              <a:t> 화면에 보여주는 방식의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뷰플리퍼의</a:t>
            </a:r>
            <a:r>
              <a:rPr lang="ko-KR" altLang="en-US" dirty="0" smtClean="0"/>
              <a:t> </a:t>
            </a:r>
            <a:r>
              <a:rPr lang="ko-KR" altLang="en-US" dirty="0"/>
              <a:t>일반적 형태</a:t>
            </a:r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5573" y="2269650"/>
            <a:ext cx="5772855" cy="146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081" y="4344914"/>
            <a:ext cx="5761839" cy="224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997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8" name="Picture 2" descr="스크린샷 2019-02-04 오후 3.27.1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1209" y="1196975"/>
            <a:ext cx="548158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81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8.00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4457" y="1274045"/>
            <a:ext cx="5699549" cy="4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45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4812" y="1456505"/>
            <a:ext cx="6374377" cy="309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226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탭을 두고 각 탭을 클릭할 때마다 해당 화면이 나오도록 설정하는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sz="1100" dirty="0"/>
          </a:p>
          <a:p>
            <a:r>
              <a:rPr lang="ko-KR" altLang="en-US" dirty="0"/>
              <a:t>탭 호스트의 구성</a:t>
            </a:r>
          </a:p>
          <a:p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2917" y="2088242"/>
            <a:ext cx="5758167" cy="134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8228" y="3979089"/>
            <a:ext cx="5787544" cy="245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077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탭호스트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탭위젯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프레임레이아웃은 지정된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변경하지 않아야 </a:t>
            </a:r>
            <a:r>
              <a:rPr lang="ko-KR" altLang="en-US" dirty="0" err="1" smtClean="0"/>
              <a:t>안드로이드가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탭호스트의</a:t>
            </a:r>
            <a:r>
              <a:rPr lang="ko-KR" altLang="en-US" dirty="0" smtClean="0"/>
              <a:t> 구성임을 인식함 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1739" y="2598607"/>
            <a:ext cx="4820522" cy="31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60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탭을 생성하고 탭 화면을 연결하기 위한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182562" lvl="1" indent="0">
              <a:buNone/>
            </a:pPr>
            <a:endParaRPr lang="en-US" altLang="ko-KR" dirty="0"/>
          </a:p>
          <a:p>
            <a:pPr lvl="2"/>
            <a:r>
              <a:rPr lang="ko-KR" altLang="en-US" b="1" dirty="0" err="1" smtClean="0"/>
              <a:t>탭스펙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TabSpec</a:t>
            </a:r>
            <a:r>
              <a:rPr lang="en-US" altLang="ko-KR" b="1" dirty="0" smtClean="0"/>
              <a:t>) :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탭을 구성하는 요소들의 집합</a:t>
            </a:r>
            <a:endParaRPr lang="en-US" altLang="ko-KR" dirty="0"/>
          </a:p>
        </p:txBody>
      </p:sp>
      <p:pic>
        <p:nvPicPr>
          <p:cNvPr id="5" name="Picture 5" descr="스크린샷 2019-02-04 오후 3.33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0521" y="2090856"/>
            <a:ext cx="6462959" cy="15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83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36.50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4772" y="1311825"/>
            <a:ext cx="5474456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87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8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37.32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1564" y="1196975"/>
            <a:ext cx="554533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63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5565" y="1707540"/>
            <a:ext cx="6477333" cy="32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95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</a:p>
          <a:p>
            <a:pPr lvl="1"/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  <a:r>
              <a:rPr lang="ko-KR" altLang="en-US" dirty="0"/>
              <a:t>는 </a:t>
            </a:r>
            <a:r>
              <a:rPr lang="ko-KR" altLang="en-US" dirty="0" err="1"/>
              <a:t>허니콤</a:t>
            </a:r>
            <a:r>
              <a:rPr lang="en-US" altLang="ko-KR" dirty="0"/>
              <a:t>(Android 3.0, API 11)</a:t>
            </a:r>
            <a:r>
              <a:rPr lang="ko-KR" altLang="en-US" dirty="0"/>
              <a:t>에서 </a:t>
            </a:r>
            <a:r>
              <a:rPr lang="ko-KR" altLang="en-US" dirty="0" err="1"/>
              <a:t>태블릿과</a:t>
            </a:r>
            <a:r>
              <a:rPr lang="ko-KR" altLang="en-US" dirty="0"/>
              <a:t> 같은 대형 화면에서 여러 화면을 사용하기 위해서 </a:t>
            </a:r>
            <a:r>
              <a:rPr lang="ko-KR" altLang="en-US" dirty="0" smtClean="0"/>
              <a:t>고안됨</a:t>
            </a:r>
            <a:endParaRPr lang="ko-KR" altLang="en-US" dirty="0"/>
          </a:p>
          <a:p>
            <a:pPr lvl="1"/>
            <a:r>
              <a:rPr lang="ko-KR" altLang="en-US" dirty="0" err="1"/>
              <a:t>태블릿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ko-KR" altLang="en-US" dirty="0"/>
              <a:t> 등 다양한 크기의 화면을 디자인하는 데 활용</a:t>
            </a:r>
          </a:p>
          <a:p>
            <a:endParaRPr lang="ko-KR" altLang="en-US" dirty="0"/>
          </a:p>
          <a:p>
            <a:r>
              <a:rPr lang="ko-KR" altLang="en-US" dirty="0" err="1"/>
              <a:t>프래그먼트</a:t>
            </a:r>
            <a:r>
              <a:rPr lang="en-US" altLang="ko-KR" dirty="0"/>
              <a:t>(Fragment)</a:t>
            </a:r>
          </a:p>
          <a:p>
            <a:pPr lvl="1"/>
            <a:r>
              <a:rPr lang="ko-KR" altLang="en-US" dirty="0" err="1"/>
              <a:t>액티비티보다</a:t>
            </a:r>
            <a:r>
              <a:rPr lang="ko-KR" altLang="en-US" dirty="0"/>
              <a:t> 작은 단위의 화면</a:t>
            </a:r>
          </a:p>
          <a:p>
            <a:pPr lvl="1"/>
            <a:r>
              <a:rPr lang="ko-KR" altLang="en-US" dirty="0" err="1"/>
              <a:t>프래그먼트를</a:t>
            </a:r>
            <a:r>
              <a:rPr lang="ko-KR" altLang="en-US" dirty="0"/>
              <a:t> 사용하면 대형 화면에서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분할해서 표현 가능</a:t>
            </a:r>
          </a:p>
          <a:p>
            <a:pPr lvl="1"/>
            <a:r>
              <a:rPr lang="ko-KR" altLang="en-US" dirty="0" err="1"/>
              <a:t>스마트폰과</a:t>
            </a:r>
            <a:r>
              <a:rPr lang="ko-KR" altLang="en-US" dirty="0"/>
              <a:t> 같은 소형 화면에서는 화면의 분할보다는 실행 중에 화면을 동적으로 추가</a:t>
            </a:r>
            <a:r>
              <a:rPr lang="en-US" altLang="ko-KR" dirty="0"/>
              <a:t>, </a:t>
            </a:r>
            <a:r>
              <a:rPr lang="ko-KR" altLang="en-US" dirty="0"/>
              <a:t>제거하는 데 더 많이 </a:t>
            </a:r>
            <a:r>
              <a:rPr lang="ko-KR" altLang="en-US" dirty="0" smtClean="0"/>
              <a:t>활용됨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687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</a:t>
            </a:r>
            <a:r>
              <a:rPr lang="ko-KR" altLang="en-US" dirty="0" smtClean="0"/>
              <a:t>활용환 </a:t>
            </a:r>
            <a:r>
              <a:rPr lang="ko-KR" altLang="en-US" dirty="0"/>
              <a:t>화면 구현</a:t>
            </a:r>
          </a:p>
          <a:p>
            <a:pPr lvl="1"/>
            <a:r>
              <a:rPr lang="ko-KR" altLang="en-US" dirty="0" err="1"/>
              <a:t>액션바를</a:t>
            </a:r>
            <a:r>
              <a:rPr lang="ko-KR" altLang="en-US" dirty="0"/>
              <a:t> 생성한 후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r>
              <a:rPr lang="en-US" altLang="ko-KR" dirty="0"/>
              <a:t>(Tab)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액션바에</a:t>
            </a:r>
            <a:r>
              <a:rPr lang="ko-KR" altLang="en-US" dirty="0"/>
              <a:t> 등록	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 smtClean="0"/>
              <a:t>사용하지 않고 모두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구현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6428" y="2626432"/>
            <a:ext cx="4551145" cy="3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9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활용하여 화면 구현</a:t>
            </a:r>
          </a:p>
          <a:p>
            <a:pPr lvl="1"/>
            <a:r>
              <a:rPr lang="ko-KR" altLang="en-US" dirty="0" err="1"/>
              <a:t>액션바에</a:t>
            </a:r>
            <a:r>
              <a:rPr lang="ko-KR" altLang="en-US" dirty="0"/>
              <a:t> 탭을 추가하는 </a:t>
            </a:r>
            <a:r>
              <a:rPr lang="en-US" altLang="ko-KR" dirty="0"/>
              <a:t>Java </a:t>
            </a:r>
            <a:r>
              <a:rPr lang="ko-KR" altLang="en-US" dirty="0"/>
              <a:t>코드 형식	</a:t>
            </a:r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9428" y="2189436"/>
            <a:ext cx="7025145" cy="215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980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1047149"/>
            <a:ext cx="5809579" cy="533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784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Fragment</a:t>
            </a:r>
            <a:r>
              <a:rPr lang="ko-KR" altLang="en-US" dirty="0"/>
              <a:t>를 상속받는 </a:t>
            </a:r>
            <a:r>
              <a:rPr lang="en-US" altLang="ko-KR" dirty="0" err="1"/>
              <a:t>MyTabFragment</a:t>
            </a:r>
            <a:r>
              <a:rPr lang="en-US" altLang="ko-KR" dirty="0"/>
              <a:t> </a:t>
            </a:r>
            <a:r>
              <a:rPr lang="ko-KR" altLang="en-US" dirty="0" err="1"/>
              <a:t>클래스를내부</a:t>
            </a:r>
            <a:r>
              <a:rPr lang="ko-KR" altLang="en-US" dirty="0"/>
              <a:t> 클래스로 생성</a:t>
            </a:r>
          </a:p>
          <a:p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5149" y="1612084"/>
            <a:ext cx="5673703" cy="514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467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멤버변수로 </a:t>
            </a:r>
            <a:r>
              <a:rPr lang="ko-KR" altLang="en-US" dirty="0" err="1"/>
              <a:t>프래그먼트</a:t>
            </a:r>
            <a:r>
              <a:rPr lang="ko-KR" altLang="en-US" dirty="0"/>
              <a:t> 배열 변수를 추가</a:t>
            </a:r>
            <a:r>
              <a:rPr lang="en-US" altLang="ko-KR" dirty="0"/>
              <a:t>, </a:t>
            </a:r>
            <a:r>
              <a:rPr lang="en-US" altLang="ko-KR" dirty="0" err="1"/>
              <a:t>onTabSelected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코딩	</a:t>
            </a:r>
          </a:p>
          <a:p>
            <a:pPr lvl="1"/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5573" y="1724665"/>
            <a:ext cx="5772855" cy="414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430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웹뷰</a:t>
            </a:r>
            <a:r>
              <a:rPr lang="en-US" altLang="ko-KR" dirty="0"/>
              <a:t>(</a:t>
            </a:r>
            <a:r>
              <a:rPr lang="en-US" altLang="ko-KR" dirty="0" err="1"/>
              <a:t>WebView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사용자가 </a:t>
            </a:r>
            <a:r>
              <a:rPr lang="ko-KR" altLang="en-US" dirty="0" err="1"/>
              <a:t>웹브라우저</a:t>
            </a:r>
            <a:r>
              <a:rPr lang="ko-KR" altLang="en-US" dirty="0"/>
              <a:t> 기능을 </a:t>
            </a:r>
            <a:r>
              <a:rPr lang="ko-KR" altLang="en-US" dirty="0" err="1"/>
              <a:t>앱</a:t>
            </a:r>
            <a:r>
              <a:rPr lang="ko-KR" altLang="en-US" dirty="0"/>
              <a:t> 안에 직접 포함시킬 수 있는 </a:t>
            </a:r>
            <a:r>
              <a:rPr lang="ko-KR" altLang="en-US" dirty="0" err="1"/>
              <a:t>위젯</a:t>
            </a: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2204104"/>
            <a:ext cx="6350141" cy="1474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708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복잡한 기능의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6-2 </a:t>
            </a:r>
            <a:r>
              <a:rPr lang="ko-KR" altLang="en-US" dirty="0" smtClean="0"/>
              <a:t>간단 </a:t>
            </a:r>
            <a:r>
              <a:rPr lang="ko-KR" altLang="en-US" dirty="0" err="1" smtClean="0"/>
              <a:t>웹브라우저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입력하면 해당 링크로 이동하는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화면의 로고와 프로그램의 아이콘 변경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 </a:t>
            </a:r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Project6_2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com.cookandroid.project6_2</a:t>
            </a:r>
          </a:p>
          <a:p>
            <a:pPr lvl="1"/>
            <a:endParaRPr lang="en-US" altLang="ko-KR" sz="1400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  <a:endParaRPr lang="en-US" altLang="ko-KR" sz="1600" dirty="0"/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아래 규칙에 맞는 화면 코딩</a:t>
            </a:r>
          </a:p>
          <a:p>
            <a:pPr lvl="2"/>
            <a:r>
              <a:rPr lang="ko-KR" altLang="en-US" sz="1200" dirty="0" err="1"/>
              <a:t>리니어레이아웃을</a:t>
            </a:r>
            <a:r>
              <a:rPr lang="ko-KR" altLang="en-US" sz="1200" dirty="0"/>
              <a:t> 하나 더 만들고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</a:t>
            </a:r>
            <a:r>
              <a:rPr lang="ko-KR" altLang="en-US" sz="1200" dirty="0"/>
              <a:t>안에 </a:t>
            </a:r>
            <a:r>
              <a:rPr lang="ko-KR" altLang="en-US" sz="1200" dirty="0" err="1"/>
              <a:t>에디트텍스트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개와 버튼 </a:t>
            </a:r>
            <a:r>
              <a:rPr lang="en-US" altLang="ko-KR" sz="1200" dirty="0"/>
              <a:t>2</a:t>
            </a:r>
            <a:r>
              <a:rPr lang="ko-KR" altLang="en-US" sz="1200" dirty="0"/>
              <a:t>개로 구성</a:t>
            </a:r>
          </a:p>
          <a:p>
            <a:pPr lvl="2"/>
            <a:r>
              <a:rPr lang="ko-KR" altLang="en-US" sz="1200" dirty="0"/>
              <a:t>하단에는 </a:t>
            </a:r>
            <a:r>
              <a:rPr lang="ko-KR" altLang="en-US" sz="1200" dirty="0" err="1"/>
              <a:t>웹뷰를</a:t>
            </a:r>
            <a:r>
              <a:rPr lang="ko-KR" altLang="en-US" sz="1200" dirty="0"/>
              <a:t> 만듦</a:t>
            </a:r>
          </a:p>
          <a:p>
            <a:pPr lvl="2"/>
            <a:r>
              <a:rPr lang="ko-KR" altLang="en-US" sz="1200" dirty="0"/>
              <a:t>각 </a:t>
            </a:r>
            <a:r>
              <a:rPr lang="ko-KR" altLang="en-US" sz="1200" dirty="0" err="1"/>
              <a:t>위젯의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edtUrl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btnGo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btnBack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webView1</a:t>
            </a:r>
            <a:endParaRPr lang="ko-KR" altLang="en-US" sz="1200" dirty="0"/>
          </a:p>
          <a:p>
            <a:pPr lvl="1"/>
            <a:endParaRPr lang="en-US" altLang="ko-KR" sz="1200" dirty="0"/>
          </a:p>
          <a:p>
            <a:pPr lvl="1"/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39066" y="2673596"/>
            <a:ext cx="221405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85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아날로그 시계</a:t>
            </a:r>
            <a:r>
              <a:rPr lang="en-US" altLang="ko-KR" dirty="0"/>
              <a:t>, </a:t>
            </a:r>
            <a:r>
              <a:rPr lang="ko-KR" altLang="en-US" dirty="0"/>
              <a:t>디지털 시계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528292" y="3224259"/>
            <a:ext cx="6096125" cy="2675787"/>
            <a:chOff x="1268995" y="2149513"/>
            <a:chExt cx="6900998" cy="3029068"/>
          </a:xfrm>
        </p:grpSpPr>
        <p:pic>
          <p:nvPicPr>
            <p:cNvPr id="5" name="Picture 1" descr="스크린샷 2019-02-04 오후 3.00.1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68995" y="2149513"/>
              <a:ext cx="6891579" cy="1284715"/>
            </a:xfrm>
            <a:prstGeom prst="rect">
              <a:avLst/>
            </a:prstGeom>
          </p:spPr>
        </p:pic>
        <p:pic>
          <p:nvPicPr>
            <p:cNvPr id="6" name="Picture 6" descr="스크린샷 2019-02-04 오후 3.00.1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680"/>
            <a:stretch/>
          </p:blipFill>
          <p:spPr>
            <a:xfrm>
              <a:off x="1316353" y="3421852"/>
              <a:ext cx="6853640" cy="1756729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2710" y="1774095"/>
            <a:ext cx="6078582" cy="144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390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45.00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9714" y="1328551"/>
            <a:ext cx="5809035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93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(2) [app]-[manifests]-[AndroidManifest.xml] </a:t>
            </a:r>
            <a:r>
              <a:rPr lang="ko-KR" altLang="en-US" sz="1400" dirty="0" smtClean="0"/>
              <a:t>파일을 연다</a:t>
            </a:r>
            <a:r>
              <a:rPr lang="en-US" altLang="ko-KR" sz="1400" dirty="0" smtClean="0"/>
              <a:t>.</a:t>
            </a:r>
          </a:p>
          <a:p>
            <a:pPr lvl="2"/>
            <a:r>
              <a:rPr lang="en-US" altLang="ko-KR" sz="1200" dirty="0" smtClean="0"/>
              <a:t>AndroidManifest.xml : </a:t>
            </a:r>
            <a:r>
              <a:rPr lang="ko-KR" altLang="en-US" sz="1200" dirty="0" smtClean="0"/>
              <a:t>보통 </a:t>
            </a:r>
            <a:r>
              <a:rPr lang="ko-KR" altLang="en-US" sz="1200" b="1" dirty="0" err="1" smtClean="0"/>
              <a:t>매니페스트</a:t>
            </a:r>
            <a:r>
              <a:rPr lang="ko-KR" altLang="en-US" sz="1200" dirty="0" err="1" smtClean="0"/>
              <a:t>라고</a:t>
            </a:r>
            <a:r>
              <a:rPr lang="ko-KR" altLang="en-US" sz="1200" dirty="0" smtClean="0"/>
              <a:t> 부름</a:t>
            </a:r>
            <a:endParaRPr lang="en-US" altLang="ko-KR" sz="1200" dirty="0" smtClean="0"/>
          </a:p>
          <a:p>
            <a:pPr lvl="2"/>
            <a:r>
              <a:rPr lang="ko-KR" altLang="en-US" sz="1200" b="1" dirty="0" err="1" smtClean="0"/>
              <a:t>매니페스트</a:t>
            </a:r>
            <a:r>
              <a:rPr lang="ko-KR" altLang="en-US" sz="1200" b="1" dirty="0" smtClean="0"/>
              <a:t> 파일 </a:t>
            </a:r>
            <a:r>
              <a:rPr lang="en-US" altLang="ko-KR" sz="1200" b="1" dirty="0" smtClean="0"/>
              <a:t>: </a:t>
            </a:r>
            <a:r>
              <a:rPr lang="ko-KR" altLang="en-US" sz="1200" dirty="0" smtClean="0"/>
              <a:t>프로젝트의 전반적인 환경 설정하는 파일</a:t>
            </a:r>
            <a:endParaRPr lang="ko-KR" altLang="en-US" sz="1200" b="1" dirty="0"/>
          </a:p>
          <a:p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3780" y="2928609"/>
            <a:ext cx="6176441" cy="383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035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(3) </a:t>
            </a:r>
            <a:r>
              <a:rPr lang="ko-KR" altLang="en-US" sz="1400" dirty="0" err="1" smtClean="0"/>
              <a:t>메니페스트</a:t>
            </a:r>
            <a:r>
              <a:rPr lang="ko-KR" altLang="en-US" sz="1400" dirty="0" smtClean="0"/>
              <a:t> 파일 수정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46.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531" y="2430316"/>
            <a:ext cx="5368967" cy="2765608"/>
          </a:xfrm>
          <a:prstGeom prst="rect">
            <a:avLst/>
          </a:prstGeom>
        </p:spPr>
      </p:pic>
      <p:pic>
        <p:nvPicPr>
          <p:cNvPr id="6" name="Picture 3" descr="스크린샷 2019-02-04 오후 3.46.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8202" y="4445028"/>
            <a:ext cx="5385798" cy="19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67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sz="1400" dirty="0"/>
              <a:t>(4) </a:t>
            </a:r>
            <a:r>
              <a:rPr lang="ko-KR" altLang="en-US" sz="1400" dirty="0"/>
              <a:t>실행</a:t>
            </a:r>
            <a:endParaRPr lang="en-US" altLang="ko-KR" sz="1400" dirty="0"/>
          </a:p>
          <a:p>
            <a:pPr lvl="2"/>
            <a:r>
              <a:rPr lang="ko-KR" altLang="en-US" sz="1200" dirty="0"/>
              <a:t>화면 상단에 아이콘과 타이틀이 변경된 것 확인 </a:t>
            </a:r>
          </a:p>
          <a:p>
            <a:pPr lvl="2"/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1225" y="2774479"/>
            <a:ext cx="6161551" cy="37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84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sz="1400" dirty="0"/>
              <a:t>(1) activity_main.xml</a:t>
            </a:r>
            <a:r>
              <a:rPr lang="ko-KR" altLang="en-US" sz="1400" dirty="0"/>
              <a:t>의 </a:t>
            </a:r>
            <a:r>
              <a:rPr lang="en-US" altLang="ko-KR" sz="1400" dirty="0"/>
              <a:t>4</a:t>
            </a:r>
            <a:r>
              <a:rPr lang="ko-KR" altLang="en-US" sz="1400" dirty="0"/>
              <a:t>개 </a:t>
            </a:r>
            <a:r>
              <a:rPr lang="ko-KR" altLang="en-US" sz="1400" dirty="0" err="1"/>
              <a:t>위젯에</a:t>
            </a:r>
            <a:r>
              <a:rPr lang="ko-KR" altLang="en-US" sz="1400" dirty="0"/>
              <a:t> 대응할 </a:t>
            </a:r>
            <a:r>
              <a:rPr lang="ko-KR" altLang="en-US" sz="1400" dirty="0" err="1"/>
              <a:t>위젯</a:t>
            </a:r>
            <a:r>
              <a:rPr lang="ko-KR" altLang="en-US" sz="1400" dirty="0"/>
              <a:t> 변수 </a:t>
            </a:r>
            <a:r>
              <a:rPr lang="en-US" altLang="ko-KR" sz="1400" dirty="0"/>
              <a:t>4</a:t>
            </a:r>
            <a:r>
              <a:rPr lang="ko-KR" altLang="en-US" sz="1400" dirty="0"/>
              <a:t>개를 전역변수로 선언</a:t>
            </a:r>
          </a:p>
          <a:p>
            <a:pPr lvl="1"/>
            <a:r>
              <a:rPr lang="en-US" altLang="ko-KR" sz="1400" dirty="0"/>
              <a:t>(2)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안의 각 변수에 </a:t>
            </a:r>
            <a:r>
              <a:rPr lang="ko-KR" altLang="en-US" sz="1400" dirty="0" err="1"/>
              <a:t>위젯을</a:t>
            </a:r>
            <a:r>
              <a:rPr lang="ko-KR" altLang="en-US" sz="1400" dirty="0"/>
              <a:t> 대입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23090" y="2748731"/>
            <a:ext cx="5097821" cy="3936653"/>
            <a:chOff x="2023090" y="2730975"/>
            <a:chExt cx="5097821" cy="3936653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759" y="2730975"/>
              <a:ext cx="5094482" cy="1999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090" y="4717970"/>
              <a:ext cx="5097821" cy="1949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6294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sz="1400" dirty="0"/>
              <a:t>(3) </a:t>
            </a:r>
            <a:r>
              <a:rPr lang="en-US" altLang="ko-KR" sz="1400" dirty="0" err="1"/>
              <a:t>WebViewClient</a:t>
            </a:r>
            <a:r>
              <a:rPr lang="ko-KR" altLang="en-US" sz="1400" dirty="0"/>
              <a:t>의 상속을 받는 </a:t>
            </a:r>
            <a:r>
              <a:rPr lang="ko-KR" altLang="en-US" sz="1400" dirty="0" err="1"/>
              <a:t>웹뷰클라이언트</a:t>
            </a:r>
            <a:r>
              <a:rPr lang="ko-KR" altLang="en-US" sz="1400" dirty="0"/>
              <a:t> 클래스 정의</a:t>
            </a:r>
            <a:endParaRPr lang="en-US" altLang="ko-KR" sz="1400" dirty="0"/>
          </a:p>
          <a:p>
            <a:pPr lvl="2"/>
            <a:r>
              <a:rPr lang="en-US" altLang="ko-KR" sz="1200" dirty="0"/>
              <a:t>[</a:t>
            </a:r>
            <a:r>
              <a:rPr lang="ko-KR" altLang="en-US" sz="1200" dirty="0"/>
              <a:t>예제 </a:t>
            </a:r>
            <a:r>
              <a:rPr lang="en-US" altLang="ko-KR" sz="1200" dirty="0"/>
              <a:t>6-24]</a:t>
            </a:r>
            <a:r>
              <a:rPr lang="ko-KR" altLang="en-US" sz="1200" dirty="0"/>
              <a:t>의 </a:t>
            </a:r>
            <a:r>
              <a:rPr lang="en-US" altLang="ko-KR" sz="1200" dirty="0"/>
              <a:t>18</a:t>
            </a:r>
            <a:r>
              <a:rPr lang="ko-KR" altLang="en-US" sz="1200" dirty="0"/>
              <a:t>행에 다음 코드를 입력</a:t>
            </a:r>
            <a:endParaRPr lang="en-US" altLang="ko-KR" sz="1200" dirty="0"/>
          </a:p>
          <a:p>
            <a:pPr lvl="2"/>
            <a:r>
              <a:rPr lang="en-US" altLang="ko-KR" sz="1200" dirty="0" err="1"/>
              <a:t>onCreate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밖</a:t>
            </a:r>
            <a:r>
              <a:rPr lang="en-US" altLang="ko-KR" sz="1200" dirty="0"/>
              <a:t>, </a:t>
            </a:r>
            <a:r>
              <a:rPr lang="ko-KR" altLang="en-US" sz="1200" dirty="0"/>
              <a:t>메인 클래스 안에 </a:t>
            </a:r>
            <a:r>
              <a:rPr lang="ko-KR" altLang="en-US" sz="1200" dirty="0" smtClean="0"/>
              <a:t>위치</a:t>
            </a:r>
            <a:endParaRPr lang="ko-KR" altLang="en-US" sz="1200" dirty="0"/>
          </a:p>
        </p:txBody>
      </p:sp>
      <p:pic>
        <p:nvPicPr>
          <p:cNvPr id="7" name="Picture 3" descr="스크린샷 2019-02-04 오후 3.51.4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047" y="2985068"/>
            <a:ext cx="5525906" cy="11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4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sz="1400" dirty="0"/>
              <a:t>(4) </a:t>
            </a:r>
            <a:r>
              <a:rPr lang="en-US" altLang="ko-KR" sz="1400" dirty="0" err="1"/>
              <a:t>CookWebViewClient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안에 커서를 두고 </a:t>
            </a:r>
            <a:r>
              <a:rPr lang="en-US" altLang="ko-KR" sz="1400" dirty="0"/>
              <a:t>Android Studio </a:t>
            </a:r>
            <a:r>
              <a:rPr lang="ko-KR" altLang="en-US" sz="1400" dirty="0"/>
              <a:t>메뉴의 </a:t>
            </a:r>
            <a:r>
              <a:rPr lang="en-US" altLang="ko-KR" sz="1400" dirty="0"/>
              <a:t>[Code]-[Override Methods]</a:t>
            </a:r>
            <a:r>
              <a:rPr lang="ko-KR" altLang="en-US" sz="1400" dirty="0"/>
              <a:t>를 선택</a:t>
            </a:r>
          </a:p>
          <a:p>
            <a:pPr lvl="1"/>
            <a:r>
              <a:rPr lang="en-US" altLang="ko-KR" sz="1400" dirty="0"/>
              <a:t>(5) </a:t>
            </a:r>
            <a:r>
              <a:rPr lang="ko-KR" altLang="en-US" sz="1400" dirty="0"/>
              <a:t>부모 클래스</a:t>
            </a:r>
            <a:r>
              <a:rPr lang="en-US" altLang="ko-KR" sz="1400" dirty="0"/>
              <a:t>(</a:t>
            </a:r>
            <a:r>
              <a:rPr lang="ko-KR" altLang="en-US" sz="1400" dirty="0"/>
              <a:t>여기서는 </a:t>
            </a:r>
            <a:r>
              <a:rPr lang="en-US" altLang="ko-KR" sz="1400" dirty="0" err="1"/>
              <a:t>WebViewClient</a:t>
            </a:r>
            <a:r>
              <a:rPr lang="en-US" altLang="ko-KR" sz="1400" dirty="0"/>
              <a:t>)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오버라이딩</a:t>
            </a:r>
            <a:r>
              <a:rPr lang="ko-KR" altLang="en-US" sz="1400" dirty="0"/>
              <a:t> 또는 </a:t>
            </a:r>
            <a:r>
              <a:rPr lang="ko-KR" altLang="en-US" sz="1400" dirty="0" err="1"/>
              <a:t>임플리먼트가</a:t>
            </a:r>
            <a:r>
              <a:rPr lang="ko-KR" altLang="en-US" sz="1400" dirty="0"/>
              <a:t> 가능한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목록이 나옴</a:t>
            </a:r>
            <a:endParaRPr lang="en-US" altLang="ko-KR" sz="1400" dirty="0"/>
          </a:p>
          <a:p>
            <a:pPr lvl="1"/>
            <a:r>
              <a:rPr lang="en-US" altLang="ko-KR" sz="1400" dirty="0"/>
              <a:t>(6)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중 </a:t>
            </a:r>
            <a:r>
              <a:rPr lang="en-US" altLang="ko-KR" sz="1400" dirty="0" err="1"/>
              <a:t>shouldOverrideUrlLoading</a:t>
            </a:r>
            <a:r>
              <a:rPr lang="en-US" altLang="ko-KR" sz="1400" dirty="0"/>
              <a:t>( )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&lt;OK&gt;</a:t>
            </a:r>
            <a:r>
              <a:rPr lang="ko-KR" altLang="en-US" sz="1400" dirty="0"/>
              <a:t> 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4689" y="3485718"/>
            <a:ext cx="4234622" cy="2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006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/>
          </a:p>
          <a:p>
            <a:pPr lvl="2"/>
            <a:r>
              <a:rPr lang="en-US" altLang="ko-KR" dirty="0"/>
              <a:t>(4)~(6)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자동으로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6" name="Picture 3" descr="스크린샷 2019-02-04 오후 3.52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2966" y="2557080"/>
            <a:ext cx="5318068" cy="3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43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sz="1400" dirty="0"/>
              <a:t>(7)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안에 계속 코딩</a:t>
            </a:r>
            <a:r>
              <a:rPr lang="en-US" altLang="ko-KR" sz="1400" dirty="0"/>
              <a:t>([</a:t>
            </a:r>
            <a:r>
              <a:rPr lang="ko-KR" altLang="en-US" sz="1400" dirty="0"/>
              <a:t>예제 </a:t>
            </a:r>
            <a:r>
              <a:rPr lang="en-US" altLang="ko-KR" sz="1400" dirty="0"/>
              <a:t>6-26]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행과 </a:t>
            </a:r>
            <a:r>
              <a:rPr lang="en-US" altLang="ko-KR" sz="1400" dirty="0"/>
              <a:t>3</a:t>
            </a:r>
            <a:r>
              <a:rPr lang="ko-KR" altLang="en-US" sz="1400" dirty="0"/>
              <a:t>행 사이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200" dirty="0"/>
              <a:t>생성한 </a:t>
            </a:r>
            <a:r>
              <a:rPr lang="en-US" altLang="ko-KR" sz="1200" dirty="0" err="1"/>
              <a:t>CookWebViewClient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클래스를 </a:t>
            </a:r>
            <a:r>
              <a:rPr lang="ko-KR" altLang="en-US" sz="1200" dirty="0" err="1"/>
              <a:t>웹뷰에</a:t>
            </a:r>
            <a:r>
              <a:rPr lang="ko-KR" altLang="en-US" sz="1200" dirty="0"/>
              <a:t> 설정</a:t>
            </a:r>
          </a:p>
          <a:p>
            <a:pPr lvl="2"/>
            <a:r>
              <a:rPr lang="ko-KR" altLang="en-US" sz="1200" dirty="0"/>
              <a:t>화면 확대</a:t>
            </a:r>
            <a:r>
              <a:rPr lang="en-US" altLang="ko-KR" sz="1200" dirty="0"/>
              <a:t>/</a:t>
            </a:r>
            <a:r>
              <a:rPr lang="ko-KR" altLang="en-US" sz="1200" dirty="0"/>
              <a:t>축소 아이콘이 보이도록 설정</a:t>
            </a:r>
          </a:p>
          <a:p>
            <a:pPr lvl="2"/>
            <a:r>
              <a:rPr lang="ko-KR" altLang="en-US" sz="1200" dirty="0"/>
              <a:t>두 버튼을 클릭하면 입력한 </a:t>
            </a:r>
            <a:r>
              <a:rPr lang="en-US" altLang="ko-KR" sz="1200" dirty="0"/>
              <a:t>URL</a:t>
            </a:r>
            <a:r>
              <a:rPr lang="ko-KR" altLang="en-US" sz="1200" dirty="0"/>
              <a:t>로 이동하거나 이전 화면으로 돌아가도록 함 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704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199" y="1303967"/>
            <a:ext cx="5607602" cy="474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353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크로노미터</a:t>
            </a:r>
            <a:r>
              <a:rPr lang="en-US" altLang="ko-KR" dirty="0"/>
              <a:t>(Chronometer)</a:t>
            </a:r>
          </a:p>
          <a:p>
            <a:pPr lvl="1"/>
            <a:r>
              <a:rPr lang="ko-KR" altLang="en-US" dirty="0"/>
              <a:t>타이머 형식의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pPr lvl="1"/>
            <a:r>
              <a:rPr lang="ko-KR" altLang="en-US" dirty="0"/>
              <a:t>일반적으로 시간을 측정할 때 많이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0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3717" y="2528980"/>
            <a:ext cx="6276566" cy="1260355"/>
          </a:xfrm>
          <a:prstGeom prst="rect">
            <a:avLst/>
          </a:prstGeom>
        </p:spPr>
      </p:pic>
      <p:pic>
        <p:nvPicPr>
          <p:cNvPr id="5" name="Picture 2" descr="스크린샷 2019-02-04 오후 3.01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222" y="3827708"/>
            <a:ext cx="6299557" cy="27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37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</a:t>
            </a:r>
          </a:p>
          <a:p>
            <a:pPr lvl="1"/>
            <a:r>
              <a:rPr lang="ko-KR" altLang="en-US" sz="1400" dirty="0" err="1"/>
              <a:t>에디트텍스트에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‘http</a:t>
            </a:r>
            <a:r>
              <a:rPr lang="en-US" altLang="ko-KR" sz="1400" dirty="0"/>
              <a:t>://</a:t>
            </a:r>
            <a:r>
              <a:rPr lang="en-US" altLang="ko-KR" sz="1400" dirty="0" smtClean="0"/>
              <a:t>m.daum.net’</a:t>
            </a:r>
            <a:r>
              <a:rPr lang="ko-KR" altLang="en-US" sz="1400" dirty="0" smtClean="0"/>
              <a:t>을 입력하고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</a:t>
            </a:r>
            <a:r>
              <a:rPr lang="ko-KR" altLang="en-US" sz="1400" dirty="0"/>
              <a:t>이동</a:t>
            </a:r>
            <a:r>
              <a:rPr lang="en-US" altLang="ko-KR" sz="1400" dirty="0"/>
              <a:t>&gt;</a:t>
            </a:r>
            <a:r>
              <a:rPr lang="ko-KR" altLang="en-US" sz="1400" dirty="0"/>
              <a:t> 클릭</a:t>
            </a:r>
            <a:endParaRPr lang="en-US" altLang="ko-KR" sz="1400" dirty="0"/>
          </a:p>
          <a:p>
            <a:pPr lvl="2"/>
            <a:r>
              <a:rPr lang="ko-KR" altLang="en-US" sz="1200" dirty="0" err="1"/>
              <a:t>웹페이지</a:t>
            </a:r>
            <a:r>
              <a:rPr lang="ko-KR" altLang="en-US" sz="1200" dirty="0"/>
              <a:t> 열리지 않는 이유 </a:t>
            </a:r>
            <a:r>
              <a:rPr lang="en-US" altLang="ko-KR" sz="1200" dirty="0"/>
              <a:t>: </a:t>
            </a:r>
            <a:r>
              <a:rPr lang="ko-KR" altLang="en-US" sz="1200" dirty="0"/>
              <a:t>프로젝트에 인터넷을 사용할 수 있는 </a:t>
            </a:r>
            <a:r>
              <a:rPr lang="ko-KR" altLang="en-US" sz="1200" dirty="0" err="1"/>
              <a:t>퍼미션을</a:t>
            </a:r>
            <a:r>
              <a:rPr lang="ko-KR" altLang="en-US" sz="1200" dirty="0"/>
              <a:t> 주지 않음</a:t>
            </a:r>
            <a:endParaRPr lang="en-US" altLang="ko-KR" sz="1200" dirty="0"/>
          </a:p>
          <a:p>
            <a:pPr lvl="2"/>
            <a:r>
              <a:rPr lang="ko-KR" altLang="en-US" sz="1200" dirty="0" err="1"/>
              <a:t>퍼미션은</a:t>
            </a:r>
            <a:r>
              <a:rPr lang="ko-KR" altLang="en-US" sz="1200" dirty="0"/>
              <a:t> </a:t>
            </a:r>
            <a:r>
              <a:rPr lang="en-US" altLang="ko-KR" sz="1200" dirty="0"/>
              <a:t>AndroidManifest.xml</a:t>
            </a:r>
            <a:r>
              <a:rPr lang="ko-KR" altLang="en-US" sz="1200" dirty="0"/>
              <a:t>에서 지정</a:t>
            </a:r>
            <a:endParaRPr lang="en-US" altLang="ko-KR" sz="12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5876" y="2985628"/>
            <a:ext cx="2032248" cy="35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20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smtClean="0"/>
              <a:t>복잡한 </a:t>
            </a:r>
            <a:r>
              <a:rPr lang="ko-KR" altLang="en-US" sz="2400" dirty="0"/>
              <a:t>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</a:t>
            </a:r>
          </a:p>
          <a:p>
            <a:pPr lvl="1"/>
            <a:r>
              <a:rPr lang="ko-KR" altLang="en-US" sz="1400" dirty="0" err="1"/>
              <a:t>에디트텍스트에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‘http</a:t>
            </a:r>
            <a:r>
              <a:rPr lang="en-US" altLang="ko-KR" sz="1400" dirty="0"/>
              <a:t>://</a:t>
            </a:r>
            <a:r>
              <a:rPr lang="en-US" altLang="ko-KR" sz="1400" dirty="0" smtClean="0"/>
              <a:t>m.daum.net’</a:t>
            </a:r>
            <a:r>
              <a:rPr lang="ko-KR" altLang="en-US" sz="1400" dirty="0" smtClean="0"/>
              <a:t>을 입력하고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</a:t>
            </a:r>
            <a:r>
              <a:rPr lang="ko-KR" altLang="en-US" sz="1400" dirty="0"/>
              <a:t>이동</a:t>
            </a:r>
            <a:r>
              <a:rPr lang="en-US" altLang="ko-KR" sz="1400" dirty="0"/>
              <a:t>&gt;</a:t>
            </a:r>
            <a:r>
              <a:rPr lang="ko-KR" altLang="en-US" sz="1400" dirty="0"/>
              <a:t> 클릭</a:t>
            </a:r>
            <a:endParaRPr lang="en-US" altLang="ko-KR" sz="1400" dirty="0"/>
          </a:p>
          <a:p>
            <a:pPr lvl="2"/>
            <a:r>
              <a:rPr lang="ko-KR" altLang="en-US" sz="1200" dirty="0" err="1"/>
              <a:t>웹페이지</a:t>
            </a:r>
            <a:r>
              <a:rPr lang="ko-KR" altLang="en-US" sz="1200" dirty="0"/>
              <a:t> 열리지 않는 이유 </a:t>
            </a:r>
            <a:r>
              <a:rPr lang="en-US" altLang="ko-KR" sz="1200" dirty="0"/>
              <a:t>: </a:t>
            </a:r>
            <a:r>
              <a:rPr lang="ko-KR" altLang="en-US" sz="1200" dirty="0"/>
              <a:t>프로젝트에 인터넷을 사용할 수 있는 </a:t>
            </a:r>
            <a:r>
              <a:rPr lang="ko-KR" altLang="en-US" sz="1200" dirty="0" err="1"/>
              <a:t>퍼미션을</a:t>
            </a:r>
            <a:r>
              <a:rPr lang="ko-KR" altLang="en-US" sz="1200" dirty="0"/>
              <a:t> 주지 않음</a:t>
            </a:r>
            <a:endParaRPr lang="en-US" altLang="ko-KR" sz="1200" dirty="0"/>
          </a:p>
          <a:p>
            <a:pPr lvl="2"/>
            <a:r>
              <a:rPr lang="ko-KR" altLang="en-US" sz="1200" dirty="0" err="1"/>
              <a:t>퍼미션은</a:t>
            </a:r>
            <a:r>
              <a:rPr lang="ko-KR" altLang="en-US" sz="1200" dirty="0"/>
              <a:t> </a:t>
            </a:r>
            <a:r>
              <a:rPr lang="en-US" altLang="ko-KR" sz="1200" dirty="0"/>
              <a:t>AndroidManifest.xml</a:t>
            </a:r>
            <a:r>
              <a:rPr lang="ko-KR" altLang="en-US" sz="1200" dirty="0"/>
              <a:t>에서 지정</a:t>
            </a:r>
            <a:endParaRPr lang="en-US" altLang="ko-KR" sz="12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5876" y="2985628"/>
            <a:ext cx="2032248" cy="35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9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] 2 </a:t>
            </a:r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AndroidManifest.xml</a:t>
            </a:r>
            <a:r>
              <a:rPr lang="ko-KR" altLang="en-US" dirty="0"/>
              <a:t>을 열고 </a:t>
            </a:r>
            <a:r>
              <a:rPr lang="en-US" altLang="ko-KR" b="1" dirty="0"/>
              <a:t>&lt;application  </a:t>
            </a:r>
            <a:r>
              <a:rPr lang="ko-KR" altLang="en-US" dirty="0"/>
              <a:t>행 위에 다음 한 행을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ko-KR" altLang="en-US" dirty="0"/>
              <a:t>인터넷을 사용하는 프로젝트마다 </a:t>
            </a:r>
            <a:r>
              <a:rPr lang="en-US" altLang="ko-KR" dirty="0"/>
              <a:t>AndroidManifest.xml</a:t>
            </a:r>
            <a:r>
              <a:rPr lang="ko-KR" altLang="en-US" dirty="0"/>
              <a:t>에 이 행을 추가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3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5571" y="2248325"/>
            <a:ext cx="7252468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5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ko-KR" altLang="en-US" dirty="0"/>
          </a:p>
          <a:p>
            <a:pPr lvl="1"/>
            <a:r>
              <a:rPr lang="ko-KR" altLang="en-US" dirty="0" err="1"/>
              <a:t>타임피커</a:t>
            </a:r>
            <a:r>
              <a:rPr lang="en-US" altLang="ko-KR" dirty="0"/>
              <a:t>(</a:t>
            </a:r>
            <a:r>
              <a:rPr lang="en-US" altLang="ko-KR" dirty="0" err="1"/>
              <a:t>TimePicker</a:t>
            </a:r>
            <a:r>
              <a:rPr lang="en-US" altLang="ko-KR" dirty="0"/>
              <a:t>) : </a:t>
            </a:r>
            <a:r>
              <a:rPr lang="ko-KR" altLang="en-US" dirty="0"/>
              <a:t>시간을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  <a:p>
            <a:pPr lvl="1"/>
            <a:r>
              <a:rPr lang="ko-KR" altLang="en-US" dirty="0" err="1"/>
              <a:t>데이트피커</a:t>
            </a:r>
            <a:r>
              <a:rPr lang="en-US" altLang="ko-KR" dirty="0"/>
              <a:t>(</a:t>
            </a:r>
            <a:r>
              <a:rPr lang="en-US" altLang="ko-KR" dirty="0" err="1"/>
              <a:t>DatePicker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캘린더뷰</a:t>
            </a:r>
            <a:r>
              <a:rPr lang="en-US" altLang="ko-KR" dirty="0"/>
              <a:t>(</a:t>
            </a:r>
            <a:r>
              <a:rPr lang="en-US" altLang="ko-KR" dirty="0" err="1"/>
              <a:t>CalendarView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날짜를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4614" y="2609964"/>
            <a:ext cx="6414773" cy="20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909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 smtClean="0"/>
              <a:t>캘린더뷰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05.2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2457" y="1933350"/>
            <a:ext cx="6219086" cy="30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1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6-1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/>
              <a:t>타이머 기능</a:t>
            </a:r>
            <a:r>
              <a:rPr lang="en-US" altLang="ko-KR" dirty="0"/>
              <a:t>: &lt;</a:t>
            </a:r>
            <a:r>
              <a:rPr lang="ko-KR" altLang="en-US" dirty="0"/>
              <a:t>예약 시작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ko-KR" altLang="en-US" dirty="0" err="1"/>
              <a:t>크로노미터가</a:t>
            </a:r>
            <a:r>
              <a:rPr lang="ko-KR" altLang="en-US" dirty="0"/>
              <a:t> </a:t>
            </a:r>
            <a:r>
              <a:rPr lang="ko-KR" altLang="en-US" dirty="0" smtClean="0"/>
              <a:t>타이머로 동작함</a:t>
            </a:r>
            <a:endParaRPr lang="en-US" altLang="ko-KR" dirty="0"/>
          </a:p>
          <a:p>
            <a:pPr lvl="1"/>
            <a:r>
              <a:rPr lang="ko-KR" altLang="en-US" dirty="0" smtClean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설정</a:t>
            </a:r>
            <a:r>
              <a:rPr lang="en-US" altLang="ko-KR" dirty="0"/>
              <a:t>: &lt;</a:t>
            </a:r>
            <a:r>
              <a:rPr lang="ko-KR" altLang="en-US" dirty="0"/>
              <a:t>날짜 설정</a:t>
            </a:r>
            <a:r>
              <a:rPr lang="en-US" altLang="ko-KR" dirty="0" smtClean="0"/>
              <a:t>&gt;,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시간 설정</a:t>
            </a:r>
            <a:r>
              <a:rPr lang="en-US" altLang="ko-KR" dirty="0"/>
              <a:t>&gt;</a:t>
            </a:r>
            <a:r>
              <a:rPr lang="ko-KR" altLang="en-US" dirty="0"/>
              <a:t>을 클릭하면 예약 </a:t>
            </a:r>
            <a:r>
              <a:rPr lang="ko-KR" altLang="en-US" dirty="0" smtClean="0"/>
              <a:t>날짜와 시간을 변경 가능</a:t>
            </a:r>
            <a:endParaRPr lang="en-US" altLang="ko-KR" dirty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설정한 날짜와 시간이 </a:t>
            </a:r>
            <a:r>
              <a:rPr lang="ko-KR" altLang="en-US" dirty="0" smtClean="0"/>
              <a:t>결정됨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en-US" altLang="ko-KR" sz="1600" dirty="0" smtClean="0"/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Project6_1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com.cookandroid.project6_1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0334" y="2877104"/>
            <a:ext cx="2188034" cy="38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08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10120</TotalTime>
  <Words>1669</Words>
  <Application>Microsoft Office PowerPoint</Application>
  <PresentationFormat>화면 슬라이드 쇼(4:3)</PresentationFormat>
  <Paragraphs>259</Paragraphs>
  <Slides>63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슬라이드 1</vt:lpstr>
      <vt:lpstr>슬라이드 2</vt:lpstr>
      <vt:lpstr>슬라이드 3</vt:lpstr>
      <vt:lpstr>슬라이드 4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2. 기타 위젯</vt:lpstr>
      <vt:lpstr>2. 기타 위젯</vt:lpstr>
      <vt:lpstr>2. 기타 위젯</vt:lpstr>
      <vt:lpstr>2. 기타 위젯</vt:lpstr>
      <vt:lpstr>2. 기타 위젯</vt:lpstr>
      <vt:lpstr>2. 기타 위젯</vt:lpstr>
      <vt:lpstr>슬라이드 26</vt:lpstr>
      <vt:lpstr>1. 간단한 기능의 뷰 컨테이너</vt:lpstr>
      <vt:lpstr>1. 간단한 기능의 뷰 컨테이너</vt:lpstr>
      <vt:lpstr>1. 간단한 기능의 뷰 컨테이너</vt:lpstr>
      <vt:lpstr>1. 간단한 기능의 뷰 컨테이너</vt:lpstr>
      <vt:lpstr>1. 간단한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뷰 컨테이너 ▶ 복잡한 기능의 뷰 컨테이너</vt:lpstr>
      <vt:lpstr>슬라이드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582</cp:revision>
  <dcterms:created xsi:type="dcterms:W3CDTF">2007-11-27T23:54:21Z</dcterms:created>
  <dcterms:modified xsi:type="dcterms:W3CDTF">2022-01-27T23:55:33Z</dcterms:modified>
</cp:coreProperties>
</file>